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4" r:id="rId3"/>
    <p:sldId id="265" r:id="rId4"/>
    <p:sldId id="266" r:id="rId5"/>
    <p:sldId id="258" r:id="rId6"/>
    <p:sldId id="271" r:id="rId7"/>
    <p:sldId id="272" r:id="rId8"/>
    <p:sldId id="261" r:id="rId9"/>
    <p:sldId id="260" r:id="rId10"/>
    <p:sldId id="257" r:id="rId11"/>
    <p:sldId id="268" r:id="rId12"/>
    <p:sldId id="269" r:id="rId13"/>
    <p:sldId id="273" r:id="rId14"/>
    <p:sldId id="275" r:id="rId15"/>
    <p:sldId id="276" r:id="rId16"/>
    <p:sldId id="277" r:id="rId17"/>
    <p:sldId id="278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47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0A80F-7C0A-4360-804D-1EDC660B0E75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064D2-95EB-4FB3-9BFE-2E0D2601D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7704856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187624" y="908720"/>
            <a:ext cx="56703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 ПРЕЗЕНТАЦИЯ ОСНОВНОЙ ОБРАЗОВАТЕЛЬНОЙ ПРОГРАММЫ МБДОУ ДЕТСКИЙ САД с. Калинино С УЧЕТОМ ВНЕДРЕНИЯ</a:t>
            </a:r>
            <a:br>
              <a:rPr lang="ru-RU" sz="3600" b="1" dirty="0" smtClean="0"/>
            </a:br>
            <a:r>
              <a:rPr lang="ru-RU" sz="3600" b="1" dirty="0" smtClean="0"/>
              <a:t> ФГОС ДО  2015г. </a:t>
            </a:r>
            <a:endParaRPr lang="ru-RU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7704856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286000" y="692696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ОСНОВНАЯ ОБРАЗОВАТЕЛЬНАЯ </a:t>
            </a:r>
            <a:r>
              <a:rPr lang="ru-RU" sz="2400" dirty="0" err="1" smtClean="0"/>
              <a:t>ПРОГРАММАэто</a:t>
            </a:r>
            <a:r>
              <a:rPr lang="ru-RU" sz="2400" dirty="0" smtClean="0"/>
              <a:t> нормативно-управленческий документ дошкольного учреждения, характеризующий специфику содержания образования, особенности организации </a:t>
            </a:r>
            <a:r>
              <a:rPr lang="ru-RU" sz="2400" dirty="0" err="1" smtClean="0"/>
              <a:t>воспитательнообразовательного</a:t>
            </a:r>
            <a:r>
              <a:rPr lang="ru-RU" sz="2400" dirty="0" smtClean="0"/>
              <a:t> процесса, характер оказываемых образовательных услуг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452" y="476672"/>
            <a:ext cx="7915948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899592" y="404664"/>
            <a:ext cx="59584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Образовательная программа разработана в соответствии с федеральным государственным образовательным стандартом дошкольного образования В ходе проектирования учитывались: </a:t>
            </a:r>
            <a:r>
              <a:rPr lang="ru-RU" sz="2000" dirty="0" err="1" smtClean="0"/>
              <a:t>o</a:t>
            </a:r>
            <a:r>
              <a:rPr lang="ru-RU" sz="2000" dirty="0" smtClean="0"/>
              <a:t> рекомендации Примерной образовательной программы дошкольного образования / Н.Е. </a:t>
            </a:r>
            <a:r>
              <a:rPr lang="ru-RU" sz="2000" dirty="0" err="1" smtClean="0"/>
              <a:t>Вераксы</a:t>
            </a:r>
            <a:r>
              <a:rPr lang="ru-RU" sz="2000" dirty="0" smtClean="0"/>
              <a:t>, Т.С Комарова, М.А. Васильевой–СПб.: Издательство МОЗАИКА СИНТЕЗ Москва, 2015«От рождения до школы» </a:t>
            </a:r>
            <a:r>
              <a:rPr lang="ru-RU" sz="2000" dirty="0" err="1" smtClean="0"/>
              <a:t>o</a:t>
            </a:r>
            <a:r>
              <a:rPr lang="ru-RU" sz="2000" dirty="0" smtClean="0"/>
              <a:t> образовательные потребности воспитанников </a:t>
            </a:r>
            <a:r>
              <a:rPr lang="ru-RU" sz="2000" dirty="0" err="1" smtClean="0"/>
              <a:t>o</a:t>
            </a:r>
            <a:r>
              <a:rPr lang="ru-RU" sz="2000" dirty="0" smtClean="0"/>
              <a:t> запросы родителей (законных представителей) </a:t>
            </a:r>
            <a:r>
              <a:rPr lang="ru-RU" sz="2000" dirty="0" err="1" smtClean="0"/>
              <a:t>o</a:t>
            </a:r>
            <a:r>
              <a:rPr lang="ru-RU" sz="2000" dirty="0" smtClean="0"/>
              <a:t> психолого-педагогические, кадровые, материально- технические, финансовые условия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7704856" cy="54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83568" y="404664"/>
            <a:ext cx="6174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Программа предполагает возможность начала освоения детьми содержания образовательных областей на любом этапе ее реализации: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484784"/>
            <a:ext cx="6030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 младший дошкольный возраст (3-4 года) </a:t>
            </a:r>
          </a:p>
          <a:p>
            <a:r>
              <a:rPr lang="ru-RU" dirty="0" smtClean="0"/>
              <a:t> средний дошкольный возраст (4-5 лет) </a:t>
            </a:r>
          </a:p>
          <a:p>
            <a:r>
              <a:rPr lang="ru-RU" dirty="0" smtClean="0"/>
              <a:t> старший дошкольный возраст (5-6 лет) </a:t>
            </a:r>
          </a:p>
          <a:p>
            <a:r>
              <a:rPr lang="ru-RU" dirty="0" smtClean="0"/>
              <a:t> ребенок на пороге школы (6-7 лет)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996952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Программа учитывает индивидуальные потребности ребенка, связанные с его жизненной ситуацией и состоянием здоровья, определяющие особые условия получения им образования , индивидуальные потребности отдельных категорий детей, том числе с ограниченными возможностями здоровья</a:t>
            </a:r>
            <a:endParaRPr lang="ru-RU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683568" y="908720"/>
            <a:ext cx="8136904" cy="473008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46230" y="476672"/>
            <a:ext cx="4451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ОБРАЗОВАТЕЛЬНАЯ ПРОГРАММА СОСТОИТ: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547664" y="1124744"/>
            <a:ext cx="2880320" cy="4536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Обязательная часть Программа «От рождения до школы» </a:t>
            </a:r>
            <a:r>
              <a:rPr lang="ru-RU" dirty="0" err="1" smtClean="0"/>
              <a:t>Н.Е.Вераксы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572000" y="908720"/>
            <a:ext cx="4104456" cy="48245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Вариативная часть формируемая участниками образовательного процесса О.Л. Князева «Приобщение детей к истокам русской народной культуры» 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flipH="1">
            <a:off x="2699792" y="980728"/>
            <a:ext cx="2448272" cy="1008112"/>
          </a:xfrm>
          <a:prstGeom prst="rightArrow">
            <a:avLst>
              <a:gd name="adj1" fmla="val 50000"/>
              <a:gd name="adj2" fmla="val 512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 более 40%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3779912" y="5661248"/>
            <a:ext cx="1872208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 менее 60%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9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СОДЕРЖАНИЕ 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ПОЗНАВАТЕЛЬНО-ИССЛЕДОВАТЕЛЬСКОЙ ДЕЯТЕЛЬНОСТИ)</a:t>
            </a:r>
            <a:endParaRPr lang="ru-RU" b="1" i="1" dirty="0"/>
          </a:p>
        </p:txBody>
      </p:sp>
      <p:sp>
        <p:nvSpPr>
          <p:cNvPr id="3" name="Овал 2"/>
          <p:cNvSpPr/>
          <p:nvPr/>
        </p:nvSpPr>
        <p:spPr>
          <a:xfrm>
            <a:off x="539552" y="2780928"/>
            <a:ext cx="2880320" cy="2448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Требования к структуре образовательной программы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347864" y="3933056"/>
            <a:ext cx="2736304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Требования к условиям реализации  программы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868144" y="1916832"/>
            <a:ext cx="2808312" cy="2592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Требования к условиям реализации </a:t>
            </a:r>
          </a:p>
          <a:p>
            <a:pPr algn="ctr"/>
            <a:r>
              <a:rPr lang="ru-RU" dirty="0" smtClean="0"/>
              <a:t>Освоения программы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0"/>
            <a:ext cx="7445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УСЛОВИЯ РЕАЛИЗАЦИИ ПРОГРАММЫ: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620688"/>
            <a:ext cx="216024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Материально-технические Соответствуют санитарным нормам, правилам пожарной безопасности, возрастным и индивидуальным особенностям детей Каждая группа имеет пространственную среду, оборудование, учебные комплекты в соответствии с возрастом детей</a:t>
            </a:r>
            <a:endParaRPr lang="ru-RU" sz="1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43808" y="404664"/>
            <a:ext cx="3312368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Психолого</a:t>
            </a:r>
            <a:r>
              <a:rPr lang="ru-RU" sz="1200" dirty="0" smtClean="0"/>
              <a:t> – педагогические: -Уважение к человеческому достоинству детей, формирование и поддержка их положительной самооценки Использование форм и методов работы, соответствующих возрасту, индивидуальным особенностям Построение образовательной деятельности на основе взаимодействия взрослых с детьми Поддержка доброжелательного отношения детей к друг другу Возможность выбора детьми видов деятельности, общения Защита детей от всех форм физического и психического насилия Поддержка родителей в воспитании детей, вовлечение семей в образовательную деятельность </a:t>
            </a:r>
            <a:endParaRPr lang="ru-RU" sz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44208" y="908720"/>
            <a:ext cx="2448272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Финансовые Обеспечивают возможность выполнения требований Стандарта  Гарантия бесплатного дошкольного образования за счет средств бюджетов бюджетной системы РФ в муниципальных организациях осуществляется на основе нормативов, определяемых органами государственной власти</a:t>
            </a: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4437112"/>
            <a:ext cx="2520280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64088" y="4725144"/>
            <a:ext cx="3240360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МБДОУ работают: Педагоги со стажем работы от3 до 10 лет со средним педагогическим образованием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4221088"/>
            <a:ext cx="3104728" cy="2384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Развивающая предметно-пространственная среда: </a:t>
            </a:r>
            <a:r>
              <a:rPr lang="ru-RU" sz="1200" dirty="0" smtClean="0"/>
              <a:t>Обеспечивает возможность общения и совместной деятельности детей и взрослых, двигательной активности, возможности для уединения Соответствует возрастным возможностям детей Предполагает возможность изменений от образовательной </a:t>
            </a:r>
            <a:endParaRPr lang="ru-RU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76673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МОДЕЛЬ ОБРАЗОВАТЕЛЬНОЙ ПРОГРАММЫ МБДОУ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412776"/>
            <a:ext cx="6912768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Цель: развитие личности детей дошкольного возраста в различных видах общения и деятельности с учетом их возрастных, индивидуальных психологических и физиологических особенностей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57301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Социально коммуникативное  развитие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3573016"/>
            <a:ext cx="187220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Познавательное развитие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3429000"/>
            <a:ext cx="223224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Речевое развитие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5013176"/>
            <a:ext cx="22322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Физическое  развитие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40152" y="5013176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Художественно-эстетическое  развитие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1043608" y="2564904"/>
            <a:ext cx="684076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2339752" y="2636912"/>
            <a:ext cx="151216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851920" y="2636912"/>
            <a:ext cx="28803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851920" y="2636912"/>
            <a:ext cx="230425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843808" y="2636912"/>
            <a:ext cx="1008112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851920" y="2636912"/>
            <a:ext cx="2160240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1412776"/>
            <a:ext cx="58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7704856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115616" y="188640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Цели и ЗАДАЧИ РЕАЛИЗАЦИИ ПРОГРАММЫ</a:t>
            </a:r>
            <a:endParaRPr lang="ru-RU" b="1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680393"/>
            <a:ext cx="904587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93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NewtonCSanPin" charset="-52"/>
              </a:rPr>
              <a:t> 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1.</a:t>
            </a:r>
            <a:r>
              <a:rPr lang="ru-RU" sz="1600" dirty="0" smtClean="0">
                <a:latin typeface="Cambria" pitchFamily="18" charset="0"/>
                <a:cs typeface="Times New Roman" pitchFamily="18" charset="0"/>
              </a:rPr>
              <a:t>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оздание благоприятных условий для полноценного проживания ребенком </a:t>
            </a: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дошкольного детства, формирование основ базовой культуры личности, всестороннее </a:t>
            </a: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развитие психических и физических качеств в соответствии с возрастными и</a:t>
            </a: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индивидуальными особенностями, подготовка ребенка к жизни в современном обществе,</a:t>
            </a: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к обучению в школе, обеспечение безопасности жизнедеятельности дошкольника.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2.О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рганизация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образовательно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- воспитательного процесса в соответствии с</a:t>
            </a: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требованиями ФГОС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3.З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абота о здоровье, эмоциональном благополучии и своевременном всестороннем развитии </a:t>
            </a: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каждого ребенка.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4.С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оздание в группе атмосферы гуманного и доброжелательного отношения ко всем </a:t>
            </a: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воспитанникам, что позволит растить их общительными, добрыми, любознательными, </a:t>
            </a: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стремящимися к  самостоятельности и творчеству.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5.Т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ворческая организация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креативность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) процесса воспитания и обучения.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6.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уважительное отношение к результатам детского творчества.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участие семьи в жизни группы детского сада и ДОУ в целом.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7.С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облюдение преемственности в работе ДОУ и начальной школы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7584" y="26064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ОБРАЗОВАТЕЛЬНЫЕ ОБЛАСТИ: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620688"/>
            <a:ext cx="770485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Социально-коммуникативное развитие </a:t>
            </a:r>
            <a:r>
              <a:rPr lang="ru-RU" sz="1600" dirty="0" smtClean="0"/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sz="1600" dirty="0" err="1" smtClean="0"/>
              <a:t>саморегуляции</a:t>
            </a:r>
            <a:r>
              <a:rPr lang="ru-RU" sz="1600" dirty="0" smtClean="0"/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 </a:t>
            </a:r>
          </a:p>
          <a:p>
            <a:r>
              <a:rPr lang="ru-RU" sz="1600" b="1" dirty="0" smtClean="0"/>
              <a:t> Познавательное развитие </a:t>
            </a:r>
            <a:r>
              <a:rPr lang="ru-RU" sz="1600" dirty="0" smtClean="0"/>
              <a:t>предполагает развитие интересов детей, любознательности и Познавательное развитие 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sz="1600" dirty="0" err="1" smtClean="0"/>
              <a:t>социокультурных</a:t>
            </a:r>
            <a:r>
              <a:rPr lang="ru-RU" sz="1600" dirty="0" smtClean="0"/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</a:t>
            </a:r>
            <a:endParaRPr lang="ru-RU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846043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Речевое развитие </a:t>
            </a:r>
            <a:r>
              <a:rPr lang="ru-RU" sz="2000" dirty="0" smtClean="0"/>
              <a:t>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 </a:t>
            </a:r>
          </a:p>
          <a:p>
            <a:r>
              <a:rPr lang="ru-RU" sz="2000" dirty="0" smtClean="0"/>
              <a:t> </a:t>
            </a:r>
            <a:r>
              <a:rPr lang="ru-RU" sz="2000" b="1" dirty="0" smtClean="0"/>
              <a:t>Художественно-эстетическое развитие </a:t>
            </a:r>
            <a:r>
              <a:rPr lang="ru-RU" sz="2000" dirty="0" smtClean="0"/>
              <a:t>предполагает развитие предпосылок </a:t>
            </a:r>
            <a:r>
              <a:rPr lang="ru-RU" sz="2000" dirty="0" err="1" smtClean="0"/>
              <a:t>ценностносмыслового</a:t>
            </a:r>
            <a:r>
              <a:rPr lang="ru-RU" sz="2000" dirty="0" smtClean="0"/>
              <a:t>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</a:t>
            </a:r>
            <a:r>
              <a:rPr lang="ru-RU" sz="2000" dirty="0" err="1" smtClean="0"/>
              <a:t>конструктивномодельной</a:t>
            </a:r>
            <a:r>
              <a:rPr lang="ru-RU" sz="2000" dirty="0" smtClean="0"/>
              <a:t>, музыкальной и др.). </a:t>
            </a:r>
            <a:r>
              <a:rPr lang="ru-RU" sz="2000" b="1" dirty="0" smtClean="0"/>
              <a:t></a:t>
            </a:r>
            <a:endParaRPr lang="ru-RU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Физическое развитие </a:t>
            </a:r>
            <a:r>
              <a:rPr lang="ru-RU" dirty="0" smtClean="0"/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dirty="0" err="1" smtClean="0"/>
              <a:t>саморегуляции</a:t>
            </a:r>
            <a:r>
              <a:rPr lang="ru-RU" dirty="0" smtClean="0"/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7704856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944" y="476672"/>
            <a:ext cx="7704856" cy="55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11560" y="40466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ЦЕЛЕВЫЕ ОРИЕНТИРЫ НА ЭТАПЕ ЗАВЕРШЕНИЯ ДОШКОЛЬНОГО ОБРАЗОВАНИЯ</a:t>
            </a:r>
            <a:endParaRPr lang="ru-RU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344" y="836712"/>
            <a:ext cx="7704856" cy="534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627784" y="764704"/>
            <a:ext cx="3263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Модель выпускника ДОУ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1052736"/>
            <a:ext cx="57423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-Владеет основными культурными способами деятельности -Проявляет инициативу и самостоятельность -Положительно относится к миру, к людям, , самому себе, участвует в совместных играх, способен договариваться -Адекватно проявляет свои чувства -Владеет разными формами и видами игр -Хорошо владеет устной речью, может выражать свои мысли и желания -Развита мелкая моторика -Способен к волевым усилиям , может следовать социальным нормам поведения в различных видах деятельности -Соблюдает правила безопасного поведения и личной гигиены -Проявляет любознательность, интересуется причинно-следственными связями, склонен наблюдать , экспериментировать -0бладает начальными знаниями о себе, природном и социальном </a:t>
            </a:r>
            <a:r>
              <a:rPr lang="ru-RU" dirty="0" smtClean="0"/>
              <a:t>мире, в котором живет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8864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ОБЯЗАТЕЛЬНАЯ ЧАСТЬ ОБРАЗОВАТЕЛЬНОЙ ПРОГРАММЫ </a:t>
            </a:r>
            <a:endParaRPr lang="ru-RU" b="1" dirty="0" smtClean="0"/>
          </a:p>
          <a:p>
            <a:r>
              <a:rPr lang="ru-RU" dirty="0" smtClean="0"/>
              <a:t>Условия </a:t>
            </a:r>
            <a:r>
              <a:rPr lang="ru-RU" dirty="0" smtClean="0"/>
              <a:t>реализации Программы должны обеспечивать полноценное развитие личности во всех основных образовательных </a:t>
            </a:r>
            <a:r>
              <a:rPr lang="ru-RU" dirty="0" smtClean="0"/>
              <a:t>областях</a:t>
            </a:r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976184" y="2014151"/>
            <a:ext cx="1396313" cy="2251464"/>
          </a:xfrm>
          <a:custGeom>
            <a:avLst/>
            <a:gdLst>
              <a:gd name="connsiteX0" fmla="*/ 37070 w 1396313"/>
              <a:gd name="connsiteY0" fmla="*/ 284206 h 2251464"/>
              <a:gd name="connsiteX1" fmla="*/ 37070 w 1396313"/>
              <a:gd name="connsiteY1" fmla="*/ 284206 h 2251464"/>
              <a:gd name="connsiteX2" fmla="*/ 37070 w 1396313"/>
              <a:gd name="connsiteY2" fmla="*/ 654908 h 2251464"/>
              <a:gd name="connsiteX3" fmla="*/ 61784 w 1396313"/>
              <a:gd name="connsiteY3" fmla="*/ 766119 h 2251464"/>
              <a:gd name="connsiteX4" fmla="*/ 74140 w 1396313"/>
              <a:gd name="connsiteY4" fmla="*/ 902044 h 2251464"/>
              <a:gd name="connsiteX5" fmla="*/ 98854 w 1396313"/>
              <a:gd name="connsiteY5" fmla="*/ 988541 h 2251464"/>
              <a:gd name="connsiteX6" fmla="*/ 111211 w 1396313"/>
              <a:gd name="connsiteY6" fmla="*/ 1099752 h 2251464"/>
              <a:gd name="connsiteX7" fmla="*/ 123567 w 1396313"/>
              <a:gd name="connsiteY7" fmla="*/ 1977081 h 2251464"/>
              <a:gd name="connsiteX8" fmla="*/ 160638 w 1396313"/>
              <a:gd name="connsiteY8" fmla="*/ 2125363 h 2251464"/>
              <a:gd name="connsiteX9" fmla="*/ 172994 w 1396313"/>
              <a:gd name="connsiteY9" fmla="*/ 2174790 h 2251464"/>
              <a:gd name="connsiteX10" fmla="*/ 259492 w 1396313"/>
              <a:gd name="connsiteY10" fmla="*/ 2236573 h 2251464"/>
              <a:gd name="connsiteX11" fmla="*/ 1173892 w 1396313"/>
              <a:gd name="connsiteY11" fmla="*/ 2224217 h 2251464"/>
              <a:gd name="connsiteX12" fmla="*/ 1223319 w 1396313"/>
              <a:gd name="connsiteY12" fmla="*/ 2150076 h 2251464"/>
              <a:gd name="connsiteX13" fmla="*/ 1272746 w 1396313"/>
              <a:gd name="connsiteY13" fmla="*/ 2100649 h 2251464"/>
              <a:gd name="connsiteX14" fmla="*/ 1309816 w 1396313"/>
              <a:gd name="connsiteY14" fmla="*/ 2026508 h 2251464"/>
              <a:gd name="connsiteX15" fmla="*/ 1359243 w 1396313"/>
              <a:gd name="connsiteY15" fmla="*/ 1940011 h 2251464"/>
              <a:gd name="connsiteX16" fmla="*/ 1371600 w 1396313"/>
              <a:gd name="connsiteY16" fmla="*/ 1902941 h 2251464"/>
              <a:gd name="connsiteX17" fmla="*/ 1396313 w 1396313"/>
              <a:gd name="connsiteY17" fmla="*/ 1841157 h 2251464"/>
              <a:gd name="connsiteX18" fmla="*/ 1371600 w 1396313"/>
              <a:gd name="connsiteY18" fmla="*/ 976184 h 2251464"/>
              <a:gd name="connsiteX19" fmla="*/ 1359243 w 1396313"/>
              <a:gd name="connsiteY19" fmla="*/ 939114 h 2251464"/>
              <a:gd name="connsiteX20" fmla="*/ 1309816 w 1396313"/>
              <a:gd name="connsiteY20" fmla="*/ 852617 h 2251464"/>
              <a:gd name="connsiteX21" fmla="*/ 1099751 w 1396313"/>
              <a:gd name="connsiteY21" fmla="*/ 803190 h 2251464"/>
              <a:gd name="connsiteX22" fmla="*/ 1025611 w 1396313"/>
              <a:gd name="connsiteY22" fmla="*/ 766119 h 2251464"/>
              <a:gd name="connsiteX23" fmla="*/ 1000897 w 1396313"/>
              <a:gd name="connsiteY23" fmla="*/ 704335 h 2251464"/>
              <a:gd name="connsiteX24" fmla="*/ 963827 w 1396313"/>
              <a:gd name="connsiteY24" fmla="*/ 580768 h 2251464"/>
              <a:gd name="connsiteX25" fmla="*/ 939113 w 1396313"/>
              <a:gd name="connsiteY25" fmla="*/ 358346 h 2251464"/>
              <a:gd name="connsiteX26" fmla="*/ 926757 w 1396313"/>
              <a:gd name="connsiteY26" fmla="*/ 321276 h 2251464"/>
              <a:gd name="connsiteX27" fmla="*/ 914400 w 1396313"/>
              <a:gd name="connsiteY27" fmla="*/ 259492 h 2251464"/>
              <a:gd name="connsiteX28" fmla="*/ 852616 w 1396313"/>
              <a:gd name="connsiteY28" fmla="*/ 172995 h 2251464"/>
              <a:gd name="connsiteX29" fmla="*/ 815546 w 1396313"/>
              <a:gd name="connsiteY29" fmla="*/ 148281 h 2251464"/>
              <a:gd name="connsiteX30" fmla="*/ 729048 w 1396313"/>
              <a:gd name="connsiteY30" fmla="*/ 123568 h 2251464"/>
              <a:gd name="connsiteX31" fmla="*/ 654908 w 1396313"/>
              <a:gd name="connsiteY31" fmla="*/ 98854 h 2251464"/>
              <a:gd name="connsiteX32" fmla="*/ 345989 w 1396313"/>
              <a:gd name="connsiteY32" fmla="*/ 111211 h 2251464"/>
              <a:gd name="connsiteX33" fmla="*/ 321275 w 1396313"/>
              <a:gd name="connsiteY33" fmla="*/ 148281 h 2251464"/>
              <a:gd name="connsiteX34" fmla="*/ 284205 w 1396313"/>
              <a:gd name="connsiteY34" fmla="*/ 197708 h 2251464"/>
              <a:gd name="connsiteX35" fmla="*/ 148281 w 1396313"/>
              <a:gd name="connsiteY35" fmla="*/ 308919 h 2251464"/>
              <a:gd name="connsiteX36" fmla="*/ 135924 w 1396313"/>
              <a:gd name="connsiteY36" fmla="*/ 345990 h 2251464"/>
              <a:gd name="connsiteX37" fmla="*/ 86497 w 1396313"/>
              <a:gd name="connsiteY37" fmla="*/ 420130 h 2251464"/>
              <a:gd name="connsiteX38" fmla="*/ 74140 w 1396313"/>
              <a:gd name="connsiteY38" fmla="*/ 469557 h 2251464"/>
              <a:gd name="connsiteX39" fmla="*/ 49427 w 1396313"/>
              <a:gd name="connsiteY39" fmla="*/ 395417 h 2251464"/>
              <a:gd name="connsiteX40" fmla="*/ 86497 w 1396313"/>
              <a:gd name="connsiteY40" fmla="*/ 1161535 h 2251464"/>
              <a:gd name="connsiteX41" fmla="*/ 518984 w 1396313"/>
              <a:gd name="connsiteY41" fmla="*/ 1606379 h 2251464"/>
              <a:gd name="connsiteX42" fmla="*/ 617838 w 1396313"/>
              <a:gd name="connsiteY42" fmla="*/ 939114 h 2251464"/>
              <a:gd name="connsiteX43" fmla="*/ 605481 w 1396313"/>
              <a:gd name="connsiteY43" fmla="*/ 976184 h 2251464"/>
              <a:gd name="connsiteX44" fmla="*/ 506627 w 1396313"/>
              <a:gd name="connsiteY44" fmla="*/ 1161535 h 2251464"/>
              <a:gd name="connsiteX45" fmla="*/ 1173892 w 1396313"/>
              <a:gd name="connsiteY45" fmla="*/ 1495168 h 2251464"/>
              <a:gd name="connsiteX46" fmla="*/ 420130 w 1396313"/>
              <a:gd name="connsiteY46" fmla="*/ 0 h 2251464"/>
              <a:gd name="connsiteX47" fmla="*/ 0 w 1396313"/>
              <a:gd name="connsiteY47" fmla="*/ 543698 h 2251464"/>
              <a:gd name="connsiteX48" fmla="*/ 74140 w 1396313"/>
              <a:gd name="connsiteY48" fmla="*/ 1248033 h 2251464"/>
              <a:gd name="connsiteX49" fmla="*/ 506627 w 1396313"/>
              <a:gd name="connsiteY49" fmla="*/ 1556952 h 2251464"/>
              <a:gd name="connsiteX50" fmla="*/ 605481 w 1396313"/>
              <a:gd name="connsiteY50" fmla="*/ 1136822 h 2251464"/>
              <a:gd name="connsiteX51" fmla="*/ 1050324 w 1396313"/>
              <a:gd name="connsiteY51" fmla="*/ 1408671 h 2251464"/>
              <a:gd name="connsiteX52" fmla="*/ 432486 w 1396313"/>
              <a:gd name="connsiteY52" fmla="*/ 172995 h 2251464"/>
              <a:gd name="connsiteX53" fmla="*/ 963827 w 1396313"/>
              <a:gd name="connsiteY53" fmla="*/ 481914 h 2251464"/>
              <a:gd name="connsiteX54" fmla="*/ 1161535 w 1396313"/>
              <a:gd name="connsiteY54" fmla="*/ 1519881 h 2251464"/>
              <a:gd name="connsiteX55" fmla="*/ 506627 w 1396313"/>
              <a:gd name="connsiteY55" fmla="*/ 1594022 h 2251464"/>
              <a:gd name="connsiteX56" fmla="*/ 49427 w 1396313"/>
              <a:gd name="connsiteY56" fmla="*/ 1297460 h 2251464"/>
              <a:gd name="connsiteX57" fmla="*/ 49427 w 1396313"/>
              <a:gd name="connsiteY57" fmla="*/ 432487 h 2251464"/>
              <a:gd name="connsiteX58" fmla="*/ 172994 w 1396313"/>
              <a:gd name="connsiteY58" fmla="*/ 345990 h 2251464"/>
              <a:gd name="connsiteX59" fmla="*/ 222421 w 1396313"/>
              <a:gd name="connsiteY59" fmla="*/ 308919 h 2251464"/>
              <a:gd name="connsiteX60" fmla="*/ 259492 w 1396313"/>
              <a:gd name="connsiteY60" fmla="*/ 284206 h 2251464"/>
              <a:gd name="connsiteX61" fmla="*/ 333632 w 1396313"/>
              <a:gd name="connsiteY61" fmla="*/ 222422 h 2251464"/>
              <a:gd name="connsiteX62" fmla="*/ 370702 w 1396313"/>
              <a:gd name="connsiteY62" fmla="*/ 210065 h 2251464"/>
              <a:gd name="connsiteX63" fmla="*/ 407773 w 1396313"/>
              <a:gd name="connsiteY63" fmla="*/ 185352 h 2251464"/>
              <a:gd name="connsiteX64" fmla="*/ 457200 w 1396313"/>
              <a:gd name="connsiteY64" fmla="*/ 160638 h 2251464"/>
              <a:gd name="connsiteX65" fmla="*/ 481913 w 1396313"/>
              <a:gd name="connsiteY65" fmla="*/ 123568 h 2251464"/>
              <a:gd name="connsiteX66" fmla="*/ 568411 w 1396313"/>
              <a:gd name="connsiteY66" fmla="*/ 74141 h 2251464"/>
              <a:gd name="connsiteX67" fmla="*/ 605481 w 1396313"/>
              <a:gd name="connsiteY67" fmla="*/ 37071 h 2251464"/>
              <a:gd name="connsiteX68" fmla="*/ 531340 w 1396313"/>
              <a:gd name="connsiteY68" fmla="*/ 803190 h 2251464"/>
              <a:gd name="connsiteX69" fmla="*/ 531340 w 1396313"/>
              <a:gd name="connsiteY69" fmla="*/ 803190 h 2251464"/>
              <a:gd name="connsiteX70" fmla="*/ 481913 w 1396313"/>
              <a:gd name="connsiteY70" fmla="*/ 1149179 h 225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396313" h="2251464">
                <a:moveTo>
                  <a:pt x="37070" y="284206"/>
                </a:moveTo>
                <a:lnTo>
                  <a:pt x="37070" y="284206"/>
                </a:lnTo>
                <a:cubicBezTo>
                  <a:pt x="20309" y="451810"/>
                  <a:pt x="15067" y="442217"/>
                  <a:pt x="37070" y="654908"/>
                </a:cubicBezTo>
                <a:cubicBezTo>
                  <a:pt x="40978" y="692681"/>
                  <a:pt x="53546" y="729049"/>
                  <a:pt x="61784" y="766119"/>
                </a:cubicBezTo>
                <a:cubicBezTo>
                  <a:pt x="65903" y="811427"/>
                  <a:pt x="66661" y="857168"/>
                  <a:pt x="74140" y="902044"/>
                </a:cubicBezTo>
                <a:cubicBezTo>
                  <a:pt x="79070" y="931622"/>
                  <a:pt x="93328" y="959068"/>
                  <a:pt x="98854" y="988541"/>
                </a:cubicBezTo>
                <a:cubicBezTo>
                  <a:pt x="105728" y="1025201"/>
                  <a:pt x="107092" y="1062682"/>
                  <a:pt x="111211" y="1099752"/>
                </a:cubicBezTo>
                <a:cubicBezTo>
                  <a:pt x="115330" y="1392195"/>
                  <a:pt x="115873" y="1684710"/>
                  <a:pt x="123567" y="1977081"/>
                </a:cubicBezTo>
                <a:cubicBezTo>
                  <a:pt x="124379" y="2007933"/>
                  <a:pt x="155034" y="2104815"/>
                  <a:pt x="160638" y="2125363"/>
                </a:cubicBezTo>
                <a:cubicBezTo>
                  <a:pt x="165106" y="2141747"/>
                  <a:pt x="163993" y="2160389"/>
                  <a:pt x="172994" y="2174790"/>
                </a:cubicBezTo>
                <a:cubicBezTo>
                  <a:pt x="203856" y="2224170"/>
                  <a:pt x="215844" y="2222025"/>
                  <a:pt x="259492" y="2236573"/>
                </a:cubicBezTo>
                <a:cubicBezTo>
                  <a:pt x="564292" y="2232454"/>
                  <a:pt x="870284" y="2251464"/>
                  <a:pt x="1173892" y="2224217"/>
                </a:cubicBezTo>
                <a:cubicBezTo>
                  <a:pt x="1203475" y="2221562"/>
                  <a:pt x="1202316" y="2171079"/>
                  <a:pt x="1223319" y="2150076"/>
                </a:cubicBezTo>
                <a:cubicBezTo>
                  <a:pt x="1239795" y="2133600"/>
                  <a:pt x="1257583" y="2118340"/>
                  <a:pt x="1272746" y="2100649"/>
                </a:cubicBezTo>
                <a:cubicBezTo>
                  <a:pt x="1315241" y="2051071"/>
                  <a:pt x="1283503" y="2079132"/>
                  <a:pt x="1309816" y="2026508"/>
                </a:cubicBezTo>
                <a:cubicBezTo>
                  <a:pt x="1371868" y="1902406"/>
                  <a:pt x="1294251" y="2091660"/>
                  <a:pt x="1359243" y="1940011"/>
                </a:cubicBezTo>
                <a:cubicBezTo>
                  <a:pt x="1364374" y="1928039"/>
                  <a:pt x="1367027" y="1915137"/>
                  <a:pt x="1371600" y="1902941"/>
                </a:cubicBezTo>
                <a:cubicBezTo>
                  <a:pt x="1379388" y="1882172"/>
                  <a:pt x="1388075" y="1861752"/>
                  <a:pt x="1396313" y="1841157"/>
                </a:cubicBezTo>
                <a:cubicBezTo>
                  <a:pt x="1388075" y="1552833"/>
                  <a:pt x="1383444" y="1264383"/>
                  <a:pt x="1371600" y="976184"/>
                </a:cubicBezTo>
                <a:cubicBezTo>
                  <a:pt x="1371065" y="963170"/>
                  <a:pt x="1362821" y="951638"/>
                  <a:pt x="1359243" y="939114"/>
                </a:cubicBezTo>
                <a:cubicBezTo>
                  <a:pt x="1347831" y="899174"/>
                  <a:pt x="1353561" y="874490"/>
                  <a:pt x="1309816" y="852617"/>
                </a:cubicBezTo>
                <a:cubicBezTo>
                  <a:pt x="1230527" y="812972"/>
                  <a:pt x="1183478" y="813655"/>
                  <a:pt x="1099751" y="803190"/>
                </a:cubicBezTo>
                <a:cubicBezTo>
                  <a:pt x="1077479" y="795766"/>
                  <a:pt x="1040583" y="787079"/>
                  <a:pt x="1025611" y="766119"/>
                </a:cubicBezTo>
                <a:cubicBezTo>
                  <a:pt x="1012718" y="748069"/>
                  <a:pt x="1008477" y="725181"/>
                  <a:pt x="1000897" y="704335"/>
                </a:cubicBezTo>
                <a:cubicBezTo>
                  <a:pt x="976832" y="638156"/>
                  <a:pt x="978579" y="639774"/>
                  <a:pt x="963827" y="580768"/>
                </a:cubicBezTo>
                <a:cubicBezTo>
                  <a:pt x="955589" y="506627"/>
                  <a:pt x="962701" y="429115"/>
                  <a:pt x="939113" y="358346"/>
                </a:cubicBezTo>
                <a:cubicBezTo>
                  <a:pt x="934994" y="345989"/>
                  <a:pt x="929916" y="333912"/>
                  <a:pt x="926757" y="321276"/>
                </a:cubicBezTo>
                <a:cubicBezTo>
                  <a:pt x="921663" y="300901"/>
                  <a:pt x="921042" y="279417"/>
                  <a:pt x="914400" y="259492"/>
                </a:cubicBezTo>
                <a:cubicBezTo>
                  <a:pt x="900946" y="219132"/>
                  <a:pt x="884615" y="199661"/>
                  <a:pt x="852616" y="172995"/>
                </a:cubicBezTo>
                <a:cubicBezTo>
                  <a:pt x="841207" y="163488"/>
                  <a:pt x="828829" y="154922"/>
                  <a:pt x="815546" y="148281"/>
                </a:cubicBezTo>
                <a:cubicBezTo>
                  <a:pt x="794789" y="137903"/>
                  <a:pt x="748834" y="129504"/>
                  <a:pt x="729048" y="123568"/>
                </a:cubicBezTo>
                <a:cubicBezTo>
                  <a:pt x="704096" y="116082"/>
                  <a:pt x="679621" y="107092"/>
                  <a:pt x="654908" y="98854"/>
                </a:cubicBezTo>
                <a:cubicBezTo>
                  <a:pt x="551935" y="102973"/>
                  <a:pt x="447932" y="96108"/>
                  <a:pt x="345989" y="111211"/>
                </a:cubicBezTo>
                <a:cubicBezTo>
                  <a:pt x="331298" y="113387"/>
                  <a:pt x="329907" y="136196"/>
                  <a:pt x="321275" y="148281"/>
                </a:cubicBezTo>
                <a:cubicBezTo>
                  <a:pt x="309305" y="165039"/>
                  <a:pt x="298121" y="182527"/>
                  <a:pt x="284205" y="197708"/>
                </a:cubicBezTo>
                <a:cubicBezTo>
                  <a:pt x="189108" y="301451"/>
                  <a:pt x="225936" y="283035"/>
                  <a:pt x="148281" y="308919"/>
                </a:cubicBezTo>
                <a:cubicBezTo>
                  <a:pt x="144162" y="321276"/>
                  <a:pt x="142250" y="334604"/>
                  <a:pt x="135924" y="345990"/>
                </a:cubicBezTo>
                <a:cubicBezTo>
                  <a:pt x="121500" y="371954"/>
                  <a:pt x="86497" y="420130"/>
                  <a:pt x="86497" y="420130"/>
                </a:cubicBezTo>
                <a:lnTo>
                  <a:pt x="74140" y="469557"/>
                </a:lnTo>
                <a:lnTo>
                  <a:pt x="49427" y="395417"/>
                </a:lnTo>
                <a:lnTo>
                  <a:pt x="86497" y="1161535"/>
                </a:lnTo>
                <a:lnTo>
                  <a:pt x="518984" y="1606379"/>
                </a:lnTo>
                <a:lnTo>
                  <a:pt x="617838" y="939114"/>
                </a:lnTo>
                <a:lnTo>
                  <a:pt x="605481" y="976184"/>
                </a:lnTo>
                <a:lnTo>
                  <a:pt x="506627" y="1161535"/>
                </a:lnTo>
                <a:lnTo>
                  <a:pt x="1173892" y="1495168"/>
                </a:lnTo>
                <a:lnTo>
                  <a:pt x="420130" y="0"/>
                </a:lnTo>
                <a:lnTo>
                  <a:pt x="0" y="543698"/>
                </a:lnTo>
                <a:lnTo>
                  <a:pt x="74140" y="1248033"/>
                </a:lnTo>
                <a:lnTo>
                  <a:pt x="506627" y="1556952"/>
                </a:lnTo>
                <a:lnTo>
                  <a:pt x="605481" y="1136822"/>
                </a:lnTo>
                <a:lnTo>
                  <a:pt x="1050324" y="1408671"/>
                </a:lnTo>
                <a:lnTo>
                  <a:pt x="432486" y="172995"/>
                </a:lnTo>
                <a:lnTo>
                  <a:pt x="963827" y="481914"/>
                </a:lnTo>
                <a:lnTo>
                  <a:pt x="1161535" y="1519881"/>
                </a:lnTo>
                <a:lnTo>
                  <a:pt x="506627" y="1594022"/>
                </a:lnTo>
                <a:lnTo>
                  <a:pt x="49427" y="1297460"/>
                </a:lnTo>
                <a:lnTo>
                  <a:pt x="49427" y="432487"/>
                </a:lnTo>
                <a:cubicBezTo>
                  <a:pt x="90616" y="403655"/>
                  <a:pt x="132772" y="376157"/>
                  <a:pt x="172994" y="345990"/>
                </a:cubicBezTo>
                <a:cubicBezTo>
                  <a:pt x="189470" y="333633"/>
                  <a:pt x="205662" y="320889"/>
                  <a:pt x="222421" y="308919"/>
                </a:cubicBezTo>
                <a:cubicBezTo>
                  <a:pt x="234506" y="300287"/>
                  <a:pt x="248083" y="293713"/>
                  <a:pt x="259492" y="284206"/>
                </a:cubicBezTo>
                <a:cubicBezTo>
                  <a:pt x="300489" y="250042"/>
                  <a:pt x="287609" y="245434"/>
                  <a:pt x="333632" y="222422"/>
                </a:cubicBezTo>
                <a:cubicBezTo>
                  <a:pt x="345282" y="216597"/>
                  <a:pt x="359052" y="215890"/>
                  <a:pt x="370702" y="210065"/>
                </a:cubicBezTo>
                <a:cubicBezTo>
                  <a:pt x="383985" y="203423"/>
                  <a:pt x="394879" y="192720"/>
                  <a:pt x="407773" y="185352"/>
                </a:cubicBezTo>
                <a:cubicBezTo>
                  <a:pt x="423766" y="176213"/>
                  <a:pt x="440724" y="168876"/>
                  <a:pt x="457200" y="160638"/>
                </a:cubicBezTo>
                <a:cubicBezTo>
                  <a:pt x="465438" y="148281"/>
                  <a:pt x="471412" y="134069"/>
                  <a:pt x="481913" y="123568"/>
                </a:cubicBezTo>
                <a:cubicBezTo>
                  <a:pt x="519317" y="86164"/>
                  <a:pt x="525997" y="88279"/>
                  <a:pt x="568411" y="74141"/>
                </a:cubicBezTo>
                <a:lnTo>
                  <a:pt x="605481" y="37071"/>
                </a:lnTo>
                <a:lnTo>
                  <a:pt x="531340" y="803190"/>
                </a:lnTo>
                <a:lnTo>
                  <a:pt x="531340" y="803190"/>
                </a:lnTo>
                <a:lnTo>
                  <a:pt x="481913" y="114917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2060848"/>
            <a:ext cx="2448272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Различные виды детской деятельности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35896" y="1484784"/>
            <a:ext cx="2664296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Взаимодействие с родителями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3212976"/>
            <a:ext cx="259228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Режимные моменты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44208" y="1772816"/>
            <a:ext cx="2232248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Самостоятельная деятельность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11560" y="4581128"/>
            <a:ext cx="8136904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Приоритетное направление</a:t>
            </a:r>
            <a:r>
              <a:rPr lang="ru-RU" dirty="0" smtClean="0"/>
              <a:t>:</a:t>
            </a:r>
          </a:p>
          <a:p>
            <a:pPr algn="ctr"/>
            <a:r>
              <a:rPr lang="ru-RU" dirty="0" smtClean="0"/>
              <a:t> </a:t>
            </a:r>
            <a:r>
              <a:rPr lang="ru-RU" dirty="0" smtClean="0"/>
              <a:t>Физкультурно-оздоровительное </a:t>
            </a:r>
            <a:r>
              <a:rPr lang="ru-RU" dirty="0" smtClean="0"/>
              <a:t>развитие</a:t>
            </a:r>
          </a:p>
          <a:p>
            <a:pPr algn="ctr"/>
            <a:r>
              <a:rPr lang="ru-RU" dirty="0" smtClean="0"/>
              <a:t>Духовно- нравственное  с приобщением к истории родного края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ВАРИАТИВНАЯ ЧАСТЬ ОБРАЗОВАТЕЛЬНОЙ ПРОГРАММЫ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692696"/>
            <a:ext cx="8604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Обеспечивает качество образовательного процесса для создания оптимальных условий развития дошкольника с учетом его физического и психического здоровья, для реализации психолого-педагогической готовности к обучению в </a:t>
            </a:r>
            <a:r>
              <a:rPr lang="ru-RU" dirty="0" smtClean="0"/>
              <a:t>школе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131840" y="1916832"/>
            <a:ext cx="367240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Приоритетное направление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611560" y="3284984"/>
            <a:ext cx="3960440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Физкультурно</a:t>
            </a:r>
            <a:r>
              <a:rPr lang="ru-RU" dirty="0" smtClean="0"/>
              <a:t>- оздоровительное  развитие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860032" y="3645024"/>
            <a:ext cx="388843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Духовно нравственное  развитие</a:t>
            </a:r>
            <a:endParaRPr lang="ru-RU" dirty="0"/>
          </a:p>
        </p:txBody>
      </p:sp>
      <p:cxnSp>
        <p:nvCxnSpPr>
          <p:cNvPr id="8" name="Прямая со стрелкой 7"/>
          <p:cNvCxnSpPr>
            <a:stCxn id="4" idx="4"/>
            <a:endCxn id="5" idx="0"/>
          </p:cNvCxnSpPr>
          <p:nvPr/>
        </p:nvCxnSpPr>
        <p:spPr>
          <a:xfrm flipH="1">
            <a:off x="2591780" y="2780928"/>
            <a:ext cx="23762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4"/>
          </p:cNvCxnSpPr>
          <p:nvPr/>
        </p:nvCxnSpPr>
        <p:spPr>
          <a:xfrm>
            <a:off x="4968044" y="2780928"/>
            <a:ext cx="176419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04664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ДОПОЛНИТЕЛЬНОЕ ОБРАЗОВАНИЕ 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908720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ЦЕЛЬ: ВНЕДРЕНИЕ НОВЫХ ВАРИАТИВНЫХ ФОРМ ДОШКОЛЬНОГО ОБРАЗОВАНИЯ С ЦЕЛЬЮ ПОВЫШЕНИЯ КАЧЕСТВА ОБРАЗОВАТЕЛЬНОГО ПРОЦЕССА И УДОВЛЕТВОРЕНИЯ ЗАПРОСА ОБЩЕСТВА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051720" y="2060848"/>
            <a:ext cx="4608512" cy="15841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Бесплатные услуги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3861048"/>
            <a:ext cx="3528392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КРУЖОК «Волшебная кисточка»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3789040"/>
            <a:ext cx="3960440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Кружок</a:t>
            </a:r>
          </a:p>
          <a:p>
            <a:pPr algn="ctr"/>
            <a:r>
              <a:rPr lang="ru-RU" dirty="0" smtClean="0"/>
              <a:t>«</a:t>
            </a:r>
            <a:r>
              <a:rPr lang="ru-RU" dirty="0" err="1" smtClean="0"/>
              <a:t>Хозяюшкины</a:t>
            </a:r>
            <a:r>
              <a:rPr lang="ru-RU" dirty="0" smtClean="0"/>
              <a:t> сказки»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РАБОТА С РОДИТЕЛЯМИ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908720"/>
            <a:ext cx="1728192" cy="3384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Стенды </a:t>
            </a:r>
            <a:r>
              <a:rPr lang="ru-RU" sz="1400" dirty="0" smtClean="0"/>
              <a:t>Папки-передвижки </a:t>
            </a:r>
            <a:r>
              <a:rPr lang="ru-RU" sz="1400" dirty="0" smtClean="0"/>
              <a:t> </a:t>
            </a:r>
            <a:r>
              <a:rPr lang="ru-RU" sz="1400" dirty="0" smtClean="0"/>
              <a:t>Выставки Дни открытых дверей Выпуск </a:t>
            </a:r>
            <a:r>
              <a:rPr lang="ru-RU" sz="1400" dirty="0" smtClean="0"/>
              <a:t>журнала </a:t>
            </a:r>
            <a:r>
              <a:rPr lang="ru-RU" sz="1400" dirty="0" smtClean="0"/>
              <a:t>Диалог доверия Тематические выставки Памятки для родителей Открытые просмотры детской деятельности Экскурсии по ДОУ </a:t>
            </a:r>
            <a:r>
              <a:rPr lang="ru-RU" sz="1400" dirty="0" smtClean="0"/>
              <a:t>, родительские собрания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32240" y="260648"/>
            <a:ext cx="216024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Родительский </a:t>
            </a:r>
            <a:r>
              <a:rPr lang="ru-RU" dirty="0" smtClean="0"/>
              <a:t> комитет </a:t>
            </a:r>
            <a:r>
              <a:rPr lang="ru-RU" sz="1400" dirty="0" smtClean="0"/>
              <a:t>Заключение договоров Советы педагогов с участием родителей Участие родителей в разработке программы развития МБДОУ 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32240" y="3501008"/>
            <a:ext cx="201622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ru-RU" sz="1400" dirty="0" smtClean="0"/>
              <a:t>Анкетирование.</a:t>
            </a:r>
          </a:p>
          <a:p>
            <a:pPr algn="ctr">
              <a:buFontTx/>
              <a:buChar char="-"/>
            </a:pPr>
            <a:r>
              <a:rPr lang="ru-RU" sz="1400" dirty="0" smtClean="0"/>
              <a:t> </a:t>
            </a:r>
            <a:r>
              <a:rPr lang="ru-RU" sz="1400" dirty="0" smtClean="0"/>
              <a:t>- Беседы</a:t>
            </a:r>
            <a:r>
              <a:rPr lang="ru-RU" sz="1400" dirty="0" smtClean="0"/>
              <a:t>.</a:t>
            </a:r>
          </a:p>
          <a:p>
            <a:pPr algn="ctr">
              <a:buFontTx/>
              <a:buChar char="-"/>
            </a:pPr>
            <a:r>
              <a:rPr lang="ru-RU" sz="1400" dirty="0" smtClean="0"/>
              <a:t> </a:t>
            </a:r>
            <a:r>
              <a:rPr lang="ru-RU" sz="1400" dirty="0" smtClean="0"/>
              <a:t>- Опросы. </a:t>
            </a:r>
            <a:r>
              <a:rPr lang="ru-RU" sz="1400" dirty="0" smtClean="0"/>
              <a:t>-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4941168"/>
            <a:ext cx="2592288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Семинары-практикумы </a:t>
            </a:r>
            <a:r>
              <a:rPr lang="ru-RU" sz="1400" dirty="0" smtClean="0"/>
              <a:t>Игровые </a:t>
            </a:r>
            <a:r>
              <a:rPr lang="ru-RU" sz="1400" dirty="0" smtClean="0"/>
              <a:t>тренинги </a:t>
            </a:r>
            <a:r>
              <a:rPr lang="ru-RU" sz="1400" dirty="0" smtClean="0"/>
              <a:t>Дискуссии, Творческие </a:t>
            </a:r>
            <a:r>
              <a:rPr lang="ru-RU" sz="1400" dirty="0" smtClean="0"/>
              <a:t>материалы Работа сайта МБДОУ в сети интернет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4941168"/>
            <a:ext cx="2520280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Праздники Развлечения Конкурсы, викторины, выставки Дни здоровья Совместные досуги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131840" y="980728"/>
            <a:ext cx="2520280" cy="2376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МОДЕЛЬ ВЗАИМОДЕЙСТВИЯ РОДИТЕЛЬСКОЙ ОБЩЕСТВЕННОСТИ И МБДОУ «ДЕТСКИЙ САД  </a:t>
            </a:r>
            <a:r>
              <a:rPr lang="ru-RU" dirty="0" smtClean="0"/>
              <a:t>с. Калинино</a:t>
            </a:r>
            <a:endParaRPr lang="ru-RU" dirty="0"/>
          </a:p>
        </p:txBody>
      </p:sp>
      <p:cxnSp>
        <p:nvCxnSpPr>
          <p:cNvPr id="12" name="Прямая со стрелкой 11"/>
          <p:cNvCxnSpPr>
            <a:stCxn id="8" idx="2"/>
          </p:cNvCxnSpPr>
          <p:nvPr/>
        </p:nvCxnSpPr>
        <p:spPr>
          <a:xfrm flipH="1">
            <a:off x="2555776" y="2168860"/>
            <a:ext cx="576064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8" idx="6"/>
          </p:cNvCxnSpPr>
          <p:nvPr/>
        </p:nvCxnSpPr>
        <p:spPr>
          <a:xfrm>
            <a:off x="5652120" y="2168860"/>
            <a:ext cx="1152128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8" idx="4"/>
          </p:cNvCxnSpPr>
          <p:nvPr/>
        </p:nvCxnSpPr>
        <p:spPr>
          <a:xfrm flipH="1">
            <a:off x="2699792" y="3356992"/>
            <a:ext cx="169218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8" idx="5"/>
          </p:cNvCxnSpPr>
          <p:nvPr/>
        </p:nvCxnSpPr>
        <p:spPr>
          <a:xfrm>
            <a:off x="5283033" y="3008996"/>
            <a:ext cx="1377199" cy="1068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8" idx="4"/>
          </p:cNvCxnSpPr>
          <p:nvPr/>
        </p:nvCxnSpPr>
        <p:spPr>
          <a:xfrm>
            <a:off x="4391980" y="3356992"/>
            <a:ext cx="1836204" cy="187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7704856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331640" y="1340768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СПАСИБО ЗА ВНИМАНИЕ</a:t>
            </a:r>
            <a:endParaRPr lang="ru-RU" sz="4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1458</Words>
  <Application>Microsoft Office PowerPoint</Application>
  <PresentationFormat>Экран (4:3)</PresentationFormat>
  <Paragraphs>91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ОСНОВНАЯ ОБРАЗОВАТЕЛЬНАЯ ПРОГРАММАэто нормативно-управленческий документ дошкольного учреждения, характеризующий специфику содержания образования, особенности организации воспитательнообразовательного процесса, характер оказываемых образовательных услуг.</dc:title>
  <dc:creator>User</dc:creator>
  <cp:lastModifiedBy>User</cp:lastModifiedBy>
  <cp:revision>22</cp:revision>
  <dcterms:created xsi:type="dcterms:W3CDTF">2019-09-08T10:35:23Z</dcterms:created>
  <dcterms:modified xsi:type="dcterms:W3CDTF">2019-09-09T13:21:08Z</dcterms:modified>
</cp:coreProperties>
</file>